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71" r:id="rId13"/>
    <p:sldId id="272" r:id="rId14"/>
    <p:sldId id="268" r:id="rId15"/>
    <p:sldId id="270" r:id="rId16"/>
    <p:sldId id="269" r:id="rId1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F86E7AB4-A316-4386-AE8D-796C4BB13DC0}" type="datetimeFigureOut">
              <a:rPr lang="es-CO" smtClean="0"/>
              <a:t>14/07/2018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FF30C45-641D-41A6-9FD9-FE98E7EE83FB}" type="slidenum">
              <a:rPr lang="es-CO" smtClean="0"/>
              <a:t>‹Nº›</a:t>
            </a:fld>
            <a:endParaRPr lang="es-CO"/>
          </a:p>
        </p:txBody>
      </p:sp>
    </p:spTree>
    <p:extLst>
      <p:ext uri="{BB962C8B-B14F-4D97-AF65-F5344CB8AC3E}">
        <p14:creationId xmlns:p14="http://schemas.microsoft.com/office/powerpoint/2010/main" val="613489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86E7AB4-A316-4386-AE8D-796C4BB13DC0}" type="datetimeFigureOut">
              <a:rPr lang="es-CO" smtClean="0"/>
              <a:t>14/07/2018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FF30C45-641D-41A6-9FD9-FE98E7EE83FB}" type="slidenum">
              <a:rPr lang="es-CO" smtClean="0"/>
              <a:t>‹Nº›</a:t>
            </a:fld>
            <a:endParaRPr lang="es-CO"/>
          </a:p>
        </p:txBody>
      </p:sp>
    </p:spTree>
    <p:extLst>
      <p:ext uri="{BB962C8B-B14F-4D97-AF65-F5344CB8AC3E}">
        <p14:creationId xmlns:p14="http://schemas.microsoft.com/office/powerpoint/2010/main" val="17760519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F86E7AB4-A316-4386-AE8D-796C4BB13DC0}" type="datetimeFigureOut">
              <a:rPr lang="es-CO" smtClean="0"/>
              <a:t>14/07/2018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FF30C45-641D-41A6-9FD9-FE98E7EE83FB}" type="slidenum">
              <a:rPr lang="es-CO" smtClean="0"/>
              <a:t>‹Nº›</a:t>
            </a:fld>
            <a:endParaRPr lang="es-CO"/>
          </a:p>
        </p:txBody>
      </p:sp>
    </p:spTree>
    <p:extLst>
      <p:ext uri="{BB962C8B-B14F-4D97-AF65-F5344CB8AC3E}">
        <p14:creationId xmlns:p14="http://schemas.microsoft.com/office/powerpoint/2010/main" val="3318122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86E7AB4-A316-4386-AE8D-796C4BB13DC0}" type="datetimeFigureOut">
              <a:rPr lang="es-CO" smtClean="0"/>
              <a:t>14/07/2018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FF30C45-641D-41A6-9FD9-FE98E7EE83FB}" type="slidenum">
              <a:rPr lang="es-CO" smtClean="0"/>
              <a:t>‹Nº›</a:t>
            </a:fld>
            <a:endParaRPr lang="es-CO"/>
          </a:p>
        </p:txBody>
      </p:sp>
    </p:spTree>
    <p:extLst>
      <p:ext uri="{BB962C8B-B14F-4D97-AF65-F5344CB8AC3E}">
        <p14:creationId xmlns:p14="http://schemas.microsoft.com/office/powerpoint/2010/main" val="2012355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86E7AB4-A316-4386-AE8D-796C4BB13DC0}" type="datetimeFigureOut">
              <a:rPr lang="es-CO" smtClean="0"/>
              <a:t>14/07/2018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FF30C45-641D-41A6-9FD9-FE98E7EE83FB}" type="slidenum">
              <a:rPr lang="es-CO" smtClean="0"/>
              <a:t>‹Nº›</a:t>
            </a:fld>
            <a:endParaRPr lang="es-CO"/>
          </a:p>
        </p:txBody>
      </p:sp>
    </p:spTree>
    <p:extLst>
      <p:ext uri="{BB962C8B-B14F-4D97-AF65-F5344CB8AC3E}">
        <p14:creationId xmlns:p14="http://schemas.microsoft.com/office/powerpoint/2010/main" val="918139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86E7AB4-A316-4386-AE8D-796C4BB13DC0}" type="datetimeFigureOut">
              <a:rPr lang="es-CO" smtClean="0"/>
              <a:t>14/07/2018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FF30C45-641D-41A6-9FD9-FE98E7EE83FB}" type="slidenum">
              <a:rPr lang="es-CO" smtClean="0"/>
              <a:t>‹Nº›</a:t>
            </a:fld>
            <a:endParaRPr lang="es-CO"/>
          </a:p>
        </p:txBody>
      </p:sp>
    </p:spTree>
    <p:extLst>
      <p:ext uri="{BB962C8B-B14F-4D97-AF65-F5344CB8AC3E}">
        <p14:creationId xmlns:p14="http://schemas.microsoft.com/office/powerpoint/2010/main" val="1207005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86E7AB4-A316-4386-AE8D-796C4BB13DC0}" type="datetimeFigureOut">
              <a:rPr lang="es-CO" smtClean="0"/>
              <a:t>14/07/2018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FF30C45-641D-41A6-9FD9-FE98E7EE83FB}" type="slidenum">
              <a:rPr lang="es-CO" smtClean="0"/>
              <a:t>‹Nº›</a:t>
            </a:fld>
            <a:endParaRPr lang="es-CO"/>
          </a:p>
        </p:txBody>
      </p:sp>
    </p:spTree>
    <p:extLst>
      <p:ext uri="{BB962C8B-B14F-4D97-AF65-F5344CB8AC3E}">
        <p14:creationId xmlns:p14="http://schemas.microsoft.com/office/powerpoint/2010/main" val="2305695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F86E7AB4-A316-4386-AE8D-796C4BB13DC0}" type="datetimeFigureOut">
              <a:rPr lang="es-CO" smtClean="0"/>
              <a:t>14/07/2018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FF30C45-641D-41A6-9FD9-FE98E7EE83FB}" type="slidenum">
              <a:rPr lang="es-CO" smtClean="0"/>
              <a:t>‹Nº›</a:t>
            </a:fld>
            <a:endParaRPr lang="es-CO"/>
          </a:p>
        </p:txBody>
      </p:sp>
    </p:spTree>
    <p:extLst>
      <p:ext uri="{BB962C8B-B14F-4D97-AF65-F5344CB8AC3E}">
        <p14:creationId xmlns:p14="http://schemas.microsoft.com/office/powerpoint/2010/main" val="905200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F86E7AB4-A316-4386-AE8D-796C4BB13DC0}" type="datetimeFigureOut">
              <a:rPr lang="es-CO" smtClean="0"/>
              <a:t>14/07/2018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FF30C45-641D-41A6-9FD9-FE98E7EE83FB}" type="slidenum">
              <a:rPr lang="es-CO" smtClean="0"/>
              <a:t>‹Nº›</a:t>
            </a:fld>
            <a:endParaRPr lang="es-CO"/>
          </a:p>
        </p:txBody>
      </p:sp>
    </p:spTree>
    <p:extLst>
      <p:ext uri="{BB962C8B-B14F-4D97-AF65-F5344CB8AC3E}">
        <p14:creationId xmlns:p14="http://schemas.microsoft.com/office/powerpoint/2010/main" val="2263984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86E7AB4-A316-4386-AE8D-796C4BB13DC0}" type="datetimeFigureOut">
              <a:rPr lang="es-CO" smtClean="0"/>
              <a:t>14/07/2018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FF30C45-641D-41A6-9FD9-FE98E7EE83FB}" type="slidenum">
              <a:rPr lang="es-CO" smtClean="0"/>
              <a:t>‹Nº›</a:t>
            </a:fld>
            <a:endParaRPr lang="es-CO"/>
          </a:p>
        </p:txBody>
      </p:sp>
    </p:spTree>
    <p:extLst>
      <p:ext uri="{BB962C8B-B14F-4D97-AF65-F5344CB8AC3E}">
        <p14:creationId xmlns:p14="http://schemas.microsoft.com/office/powerpoint/2010/main" val="3767230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86E7AB4-A316-4386-AE8D-796C4BB13DC0}" type="datetimeFigureOut">
              <a:rPr lang="es-CO" smtClean="0"/>
              <a:t>14/07/2018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FF30C45-641D-41A6-9FD9-FE98E7EE83FB}" type="slidenum">
              <a:rPr lang="es-CO" smtClean="0"/>
              <a:t>‹Nº›</a:t>
            </a:fld>
            <a:endParaRPr lang="es-CO"/>
          </a:p>
        </p:txBody>
      </p:sp>
    </p:spTree>
    <p:extLst>
      <p:ext uri="{BB962C8B-B14F-4D97-AF65-F5344CB8AC3E}">
        <p14:creationId xmlns:p14="http://schemas.microsoft.com/office/powerpoint/2010/main" val="140292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6E7AB4-A316-4386-AE8D-796C4BB13DC0}" type="datetimeFigureOut">
              <a:rPr lang="es-CO" smtClean="0"/>
              <a:t>14/07/2018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F30C45-641D-41A6-9FD9-FE98E7EE83FB}" type="slidenum">
              <a:rPr lang="es-CO" smtClean="0"/>
              <a:t>‹Nº›</a:t>
            </a:fld>
            <a:endParaRPr lang="es-CO"/>
          </a:p>
        </p:txBody>
      </p:sp>
    </p:spTree>
    <p:extLst>
      <p:ext uri="{BB962C8B-B14F-4D97-AF65-F5344CB8AC3E}">
        <p14:creationId xmlns:p14="http://schemas.microsoft.com/office/powerpoint/2010/main" val="38860307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a:bodyPr>
          <a:lstStyle/>
          <a:p>
            <a:pPr algn="ctr"/>
            <a:r>
              <a:rPr lang="es-CO" sz="3600" dirty="0" smtClean="0">
                <a:solidFill>
                  <a:srgbClr val="FF0000"/>
                </a:solidFill>
                <a:latin typeface="Algerian" panose="04020705040A02060702" pitchFamily="82" charset="0"/>
              </a:rPr>
              <a:t>¿Qué es la Iglesia? </a:t>
            </a:r>
            <a:br>
              <a:rPr lang="es-CO" sz="3600" dirty="0" smtClean="0">
                <a:solidFill>
                  <a:srgbClr val="FF0000"/>
                </a:solidFill>
                <a:latin typeface="Algerian" panose="04020705040A02060702" pitchFamily="82" charset="0"/>
              </a:rPr>
            </a:br>
            <a:r>
              <a:rPr lang="es-CO" sz="3600" dirty="0" smtClean="0">
                <a:latin typeface="Algerian" panose="04020705040A02060702" pitchFamily="82" charset="0"/>
              </a:rPr>
              <a:t>Una persona, un lugar o una congregación </a:t>
            </a:r>
            <a:endParaRPr lang="es-CO" sz="3600" dirty="0">
              <a:latin typeface="Algerian" panose="04020705040A02060702" pitchFamily="82" charset="0"/>
            </a:endParaRPr>
          </a:p>
        </p:txBody>
      </p:sp>
      <p:pic>
        <p:nvPicPr>
          <p:cNvPr id="2" name="Imagen 1"/>
          <p:cNvPicPr>
            <a:picLocks noChangeAspect="1"/>
          </p:cNvPicPr>
          <p:nvPr/>
        </p:nvPicPr>
        <p:blipFill>
          <a:blip r:embed="rId2"/>
          <a:stretch>
            <a:fillRect/>
          </a:stretch>
        </p:blipFill>
        <p:spPr>
          <a:xfrm>
            <a:off x="838200" y="1998343"/>
            <a:ext cx="3137263" cy="3004867"/>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4191000" y="1998343"/>
            <a:ext cx="3810000" cy="3004867"/>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4"/>
          <a:stretch>
            <a:fillRect/>
          </a:stretch>
        </p:blipFill>
        <p:spPr>
          <a:xfrm>
            <a:off x="8216537" y="1998343"/>
            <a:ext cx="3137263" cy="3004867"/>
          </a:xfrm>
          <a:prstGeom prst="rect">
            <a:avLst/>
          </a:prstGeom>
          <a:scene3d>
            <a:camera prst="orthographicFront"/>
            <a:lightRig rig="threePt" dir="t"/>
          </a:scene3d>
          <a:sp3d>
            <a:bevelT w="165100" prst="coolSlant"/>
          </a:sp3d>
        </p:spPr>
      </p:pic>
      <p:sp>
        <p:nvSpPr>
          <p:cNvPr id="3" name="Rectángulo 2"/>
          <p:cNvSpPr/>
          <p:nvPr/>
        </p:nvSpPr>
        <p:spPr>
          <a:xfrm>
            <a:off x="1188720" y="5454419"/>
            <a:ext cx="9731828" cy="769441"/>
          </a:xfrm>
          <a:prstGeom prst="rect">
            <a:avLst/>
          </a:prstGeo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4400" b="0" i="0" u="none" strike="noStrike" kern="1200" cap="none" spc="0" normalizeH="0" baseline="0" noProof="0" dirty="0">
                <a:ln>
                  <a:noFill/>
                </a:ln>
                <a:solidFill>
                  <a:srgbClr val="FF0000"/>
                </a:solidFill>
                <a:effectLst/>
                <a:uLnTx/>
                <a:uFillTx/>
                <a:latin typeface="Algerian" panose="04020705040A02060702" pitchFamily="82" charset="0"/>
                <a:ea typeface="+mn-ea"/>
                <a:cs typeface="+mn-cs"/>
              </a:rPr>
              <a:t>La respuesta está en la </a:t>
            </a:r>
            <a:r>
              <a:rPr kumimoji="0" lang="es-CO" sz="4400" b="0" i="0" u="none" strike="noStrike" kern="1200" cap="none" spc="0" normalizeH="0" baseline="0" noProof="0" dirty="0" smtClean="0">
                <a:ln>
                  <a:noFill/>
                </a:ln>
                <a:solidFill>
                  <a:srgbClr val="FF0000"/>
                </a:solidFill>
                <a:effectLst/>
                <a:uLnTx/>
                <a:uFillTx/>
                <a:latin typeface="Algerian" panose="04020705040A02060702" pitchFamily="82" charset="0"/>
                <a:ea typeface="+mn-ea"/>
                <a:cs typeface="+mn-cs"/>
              </a:rPr>
              <a:t>Biblia </a:t>
            </a:r>
            <a:endParaRPr kumimoji="0" lang="es-CO" sz="5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8004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633492"/>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0000"/>
          </a:bodyPr>
          <a:lstStyle/>
          <a:p>
            <a:r>
              <a:rPr lang="es-CO" dirty="0"/>
              <a:t>IGLESIA</a:t>
            </a:r>
            <a:br>
              <a:rPr lang="es-CO" dirty="0"/>
            </a:br>
            <a:r>
              <a:rPr lang="es-CO" sz="4000" dirty="0"/>
              <a:t>(gr. Ekklesia, </a:t>
            </a:r>
            <a:r>
              <a:rPr lang="es-CO" sz="4000" dirty="0" smtClean="0"/>
              <a:t>-</a:t>
            </a:r>
            <a:r>
              <a:rPr lang="es-CO" sz="4000" u="sng" dirty="0" smtClean="0"/>
              <a:t>congregación</a:t>
            </a:r>
            <a:r>
              <a:rPr lang="es-CO" sz="4000" dirty="0" smtClean="0"/>
              <a:t>- del </a:t>
            </a:r>
            <a:r>
              <a:rPr lang="es-CO" sz="4000" dirty="0"/>
              <a:t>verbo ek kaleemicro;, llamar fuera de).</a:t>
            </a:r>
          </a:p>
        </p:txBody>
      </p:sp>
      <p:sp>
        <p:nvSpPr>
          <p:cNvPr id="3" name="Marcador de contenido 2"/>
          <p:cNvSpPr>
            <a:spLocks noGrp="1"/>
          </p:cNvSpPr>
          <p:nvPr>
            <p:ph idx="1"/>
          </p:nvPr>
        </p:nvSpPr>
        <p:spPr>
          <a:xfrm>
            <a:off x="838200" y="2155371"/>
            <a:ext cx="10515600" cy="953589"/>
          </a:xfrm>
        </p:spPr>
        <p:txBody>
          <a:bodyPr/>
          <a:lstStyle/>
          <a:p>
            <a:r>
              <a:rPr lang="es-CO" dirty="0"/>
              <a:t>Es en este sentido que Esteban habla de la congregación (ekklesia) que estuvo con Moisés en el desierto </a:t>
            </a:r>
            <a:r>
              <a:rPr lang="es-CO" dirty="0" smtClean="0">
                <a:solidFill>
                  <a:srgbClr val="FF0000"/>
                </a:solidFill>
              </a:rPr>
              <a:t>(Hechos </a:t>
            </a:r>
            <a:r>
              <a:rPr lang="es-CO" dirty="0">
                <a:solidFill>
                  <a:srgbClr val="FF0000"/>
                </a:solidFill>
              </a:rPr>
              <a:t>7:38 </a:t>
            </a:r>
            <a:r>
              <a:rPr lang="es-CO" dirty="0" smtClean="0">
                <a:solidFill>
                  <a:srgbClr val="FF0000"/>
                </a:solidFill>
              </a:rPr>
              <a:t>).</a:t>
            </a:r>
          </a:p>
        </p:txBody>
      </p:sp>
      <p:sp>
        <p:nvSpPr>
          <p:cNvPr id="4" name="Rectángulo 3"/>
          <p:cNvSpPr/>
          <p:nvPr/>
        </p:nvSpPr>
        <p:spPr>
          <a:xfrm>
            <a:off x="1023257" y="3448594"/>
            <a:ext cx="6096000" cy="3108543"/>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s-CO" sz="2800" b="0" i="1" u="none" strike="noStrike" kern="1200" cap="none" spc="0" normalizeH="0" baseline="0" noProof="0" dirty="0">
                <a:ln>
                  <a:noFill/>
                </a:ln>
                <a:solidFill>
                  <a:prstClr val="black"/>
                </a:solidFill>
                <a:effectLst/>
                <a:uLnTx/>
                <a:uFillTx/>
                <a:latin typeface="Calibri" panose="020F0502020204030204"/>
                <a:ea typeface="+mn-ea"/>
                <a:cs typeface="+mn-cs"/>
              </a:rPr>
              <a:t>Este es aquel que estuvo en la </a:t>
            </a:r>
            <a:r>
              <a:rPr kumimoji="0" lang="es-CO" sz="2800" b="0" i="1" u="sng" strike="noStrike" kern="1200" cap="none" spc="0" normalizeH="0" baseline="0" noProof="0" dirty="0">
                <a:ln>
                  <a:noFill/>
                </a:ln>
                <a:solidFill>
                  <a:prstClr val="black"/>
                </a:solidFill>
                <a:effectLst/>
                <a:uLnTx/>
                <a:uFillTx/>
                <a:latin typeface="Calibri" panose="020F0502020204030204"/>
                <a:ea typeface="+mn-ea"/>
                <a:cs typeface="+mn-cs"/>
              </a:rPr>
              <a:t>congregación</a:t>
            </a:r>
            <a:r>
              <a:rPr kumimoji="0" lang="es-CO" sz="2800" b="0" i="1" u="none" strike="noStrike" kern="1200" cap="none" spc="0" normalizeH="0" baseline="0" noProof="0" dirty="0">
                <a:ln>
                  <a:noFill/>
                </a:ln>
                <a:solidFill>
                  <a:prstClr val="black"/>
                </a:solidFill>
                <a:effectLst/>
                <a:uLnTx/>
                <a:uFillTx/>
                <a:latin typeface="Calibri" panose="020F0502020204030204"/>
                <a:ea typeface="+mn-ea"/>
                <a:cs typeface="+mn-cs"/>
              </a:rPr>
              <a:t> en el desierto con el ángel que le hablaba en el monte de Sinaí, y con nuestros padres; y recibió las palabras </a:t>
            </a:r>
            <a:r>
              <a:rPr kumimoji="0" lang="es-CO" sz="2800" b="0" i="1" u="none" strike="noStrike" kern="1200" cap="none" spc="0" normalizeH="0" baseline="0" noProof="0" dirty="0" smtClean="0">
                <a:ln>
                  <a:noFill/>
                </a:ln>
                <a:solidFill>
                  <a:prstClr val="black"/>
                </a:solidFill>
                <a:effectLst/>
                <a:uLnTx/>
                <a:uFillTx/>
                <a:latin typeface="Calibri" panose="020F0502020204030204"/>
                <a:ea typeface="+mn-ea"/>
                <a:cs typeface="+mn-cs"/>
              </a:rPr>
              <a:t>de “vida </a:t>
            </a:r>
            <a:r>
              <a:rPr kumimoji="0" lang="es-CO" sz="2800" b="0" i="1" u="none" strike="noStrike" kern="1200" cap="none" spc="0" normalizeH="0" baseline="0" noProof="0" dirty="0">
                <a:ln>
                  <a:noFill/>
                </a:ln>
                <a:solidFill>
                  <a:prstClr val="black"/>
                </a:solidFill>
                <a:effectLst/>
                <a:uLnTx/>
                <a:uFillTx/>
                <a:latin typeface="Calibri" panose="020F0502020204030204"/>
                <a:ea typeface="+mn-ea"/>
                <a:cs typeface="+mn-cs"/>
              </a:rPr>
              <a:t>para darnos”</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 (Versión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1569).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(En esa congregación habían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más de 2´000 de personas).</a:t>
            </a:r>
            <a:endPar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2"/>
          <a:stretch>
            <a:fillRect/>
          </a:stretch>
        </p:blipFill>
        <p:spPr>
          <a:xfrm>
            <a:off x="7532542" y="3448594"/>
            <a:ext cx="3821257" cy="3108543"/>
          </a:xfrm>
          <a:prstGeom prst="rect">
            <a:avLst/>
          </a:prstGeom>
        </p:spPr>
      </p:pic>
    </p:spTree>
    <p:extLst>
      <p:ext uri="{BB962C8B-B14F-4D97-AF65-F5344CB8AC3E}">
        <p14:creationId xmlns:p14="http://schemas.microsoft.com/office/powerpoint/2010/main" val="17028861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70263" y="519340"/>
            <a:ext cx="11142617" cy="1792786"/>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2500" lnSpcReduction="10000"/>
          </a:bodyPr>
          <a:lstStyle/>
          <a:p>
            <a:pPr algn="just"/>
            <a:r>
              <a:rPr lang="es-CO" dirty="0"/>
              <a:t>El </a:t>
            </a:r>
            <a:r>
              <a:rPr lang="es-CO" dirty="0" smtClean="0"/>
              <a:t>Señor </a:t>
            </a:r>
            <a:r>
              <a:rPr lang="es-CO" dirty="0"/>
              <a:t>Jesús emplea por primera vez en el NT el término iglesia, </a:t>
            </a:r>
            <a:r>
              <a:rPr lang="es-CO" dirty="0" smtClean="0"/>
              <a:t>en </a:t>
            </a:r>
            <a:r>
              <a:rPr lang="es-CO" dirty="0" smtClean="0">
                <a:solidFill>
                  <a:srgbClr val="FF0000"/>
                </a:solidFill>
              </a:rPr>
              <a:t>(Mat.16:18), </a:t>
            </a:r>
            <a:r>
              <a:rPr lang="es-CO" dirty="0" smtClean="0"/>
              <a:t>“</a:t>
            </a:r>
            <a:r>
              <a:rPr lang="es-CO" i="1" u="sng" dirty="0" smtClean="0"/>
              <a:t>Sobre esta Roca, edificaré mi iglesia</a:t>
            </a:r>
            <a:r>
              <a:rPr lang="es-CO" dirty="0" smtClean="0"/>
              <a:t>”, que </a:t>
            </a:r>
            <a:r>
              <a:rPr lang="es-CO" dirty="0"/>
              <a:t>va a recibir un tratamiento tan corriente en el NT. </a:t>
            </a:r>
            <a:r>
              <a:rPr lang="es-CO" dirty="0" smtClean="0"/>
              <a:t>Sepamos que </a:t>
            </a:r>
            <a:r>
              <a:rPr lang="es-CO" dirty="0"/>
              <a:t>este término no designa jamás un edificio </a:t>
            </a:r>
            <a:r>
              <a:rPr lang="es-CO" dirty="0" smtClean="0"/>
              <a:t>de </a:t>
            </a:r>
            <a:r>
              <a:rPr lang="es-CO" dirty="0"/>
              <a:t>culto, como sucede en la </a:t>
            </a:r>
            <a:r>
              <a:rPr lang="es-CO" dirty="0" smtClean="0"/>
              <a:t>actualidad, ni se refiere a una sola persona, sino a una congregación.</a:t>
            </a:r>
            <a:endParaRPr lang="es-CO" dirty="0"/>
          </a:p>
        </p:txBody>
      </p:sp>
      <p:sp>
        <p:nvSpPr>
          <p:cNvPr id="4" name="Rectángulo 3"/>
          <p:cNvSpPr/>
          <p:nvPr/>
        </p:nvSpPr>
        <p:spPr>
          <a:xfrm>
            <a:off x="877389" y="2476140"/>
            <a:ext cx="7010399" cy="224676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En tiempos del NT el término se aplica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con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frecuencia al cuerpo de personas que creen en Jesús como el Mesías y lo aceptan, viven sus enseñanzas y están unidos en una organización creada por Jesús </a:t>
            </a:r>
            <a:r>
              <a:rPr kumimoji="0" lang="es-CO" sz="2800" b="0" i="0" u="none" strike="noStrike" kern="1200" cap="none" spc="0" normalizeH="0" baseline="0" noProof="0" dirty="0">
                <a:ln>
                  <a:noFill/>
                </a:ln>
                <a:solidFill>
                  <a:srgbClr val="FF0000"/>
                </a:solidFill>
                <a:effectLst/>
                <a:uLnTx/>
                <a:uFillTx/>
                <a:latin typeface="Calibri" panose="020F0502020204030204"/>
                <a:ea typeface="+mn-ea"/>
                <a:cs typeface="+mn-cs"/>
              </a:rPr>
              <a:t>(Mt. </a:t>
            </a:r>
            <a:r>
              <a:rPr kumimoji="0" lang="es-CO" sz="2800" b="0" i="0" u="none" strike="noStrike" kern="1200" cap="none" spc="0" normalizeH="0" baseline="0" noProof="0" dirty="0" smtClean="0">
                <a:ln>
                  <a:noFill/>
                </a:ln>
                <a:solidFill>
                  <a:srgbClr val="FF0000"/>
                </a:solidFill>
                <a:effectLst/>
                <a:uLnTx/>
                <a:uFillTx/>
                <a:latin typeface="Calibri" panose="020F0502020204030204"/>
                <a:ea typeface="+mn-ea"/>
                <a:cs typeface="+mn-cs"/>
              </a:rPr>
              <a:t>16:18). </a:t>
            </a:r>
          </a:p>
        </p:txBody>
      </p:sp>
      <p:pic>
        <p:nvPicPr>
          <p:cNvPr id="5" name="Imagen 4"/>
          <p:cNvPicPr>
            <a:picLocks noChangeAspect="1"/>
          </p:cNvPicPr>
          <p:nvPr/>
        </p:nvPicPr>
        <p:blipFill>
          <a:blip r:embed="rId2"/>
          <a:stretch>
            <a:fillRect/>
          </a:stretch>
        </p:blipFill>
        <p:spPr>
          <a:xfrm>
            <a:off x="8255725" y="2394133"/>
            <a:ext cx="3613515" cy="2717074"/>
          </a:xfrm>
          <a:prstGeom prst="rect">
            <a:avLst/>
          </a:prstGeom>
        </p:spPr>
      </p:pic>
      <p:sp>
        <p:nvSpPr>
          <p:cNvPr id="6" name="Rectángulo 5"/>
          <p:cNvSpPr/>
          <p:nvPr/>
        </p:nvSpPr>
        <p:spPr>
          <a:xfrm>
            <a:off x="470263" y="5193214"/>
            <a:ext cx="11142617" cy="1384995"/>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En esencia, la Iglesia es la comunidad de todos los creyentes del Nuevo Testamento que han sido unidos por el lazo de la fe y de la acción regeneradora del Espíritu Santo, de una manera vital, a Jesucristo. </a:t>
            </a:r>
          </a:p>
        </p:txBody>
      </p:sp>
    </p:spTree>
    <p:extLst>
      <p:ext uri="{BB962C8B-B14F-4D97-AF65-F5344CB8AC3E}">
        <p14:creationId xmlns:p14="http://schemas.microsoft.com/office/powerpoint/2010/main" val="963091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a:xfrm>
            <a:off x="211015" y="365125"/>
            <a:ext cx="11142785" cy="1325563"/>
          </a:xfrm>
        </p:spPr>
        <p:txBody>
          <a:bodyPr>
            <a:normAutofit/>
          </a:bodyPr>
          <a:lstStyle/>
          <a:p>
            <a:r>
              <a:rPr lang="es-CO" sz="6600" b="1" dirty="0" smtClean="0"/>
              <a:t>Así pues “Iglesia”</a:t>
            </a:r>
            <a:endParaRPr lang="es-CO" sz="6600" b="1" dirty="0"/>
          </a:p>
        </p:txBody>
      </p:sp>
      <p:sp>
        <p:nvSpPr>
          <p:cNvPr id="7" name="Marcador de contenido 6"/>
          <p:cNvSpPr>
            <a:spLocks noGrp="1"/>
          </p:cNvSpPr>
          <p:nvPr>
            <p:ph idx="1"/>
          </p:nvPr>
        </p:nvSpPr>
        <p:spPr>
          <a:xfrm>
            <a:off x="211015" y="1593669"/>
            <a:ext cx="11690253" cy="4916658"/>
          </a:xfrm>
          <a:scene3d>
            <a:camera prst="orthographicFront"/>
            <a:lightRig rig="threePt" dir="t"/>
          </a:scene3d>
          <a:sp3d>
            <a:bevelT w="165100" prst="coolSlant"/>
          </a:sp3d>
        </p:spPr>
        <p:style>
          <a:lnRef idx="1">
            <a:schemeClr val="accent6"/>
          </a:lnRef>
          <a:fillRef idx="2">
            <a:schemeClr val="accent6"/>
          </a:fillRef>
          <a:effectRef idx="1">
            <a:schemeClr val="accent6"/>
          </a:effectRef>
          <a:fontRef idx="minor">
            <a:schemeClr val="dk1"/>
          </a:fontRef>
        </p:style>
        <p:txBody>
          <a:bodyPr>
            <a:normAutofit fontScale="92500" lnSpcReduction="20000"/>
          </a:bodyPr>
          <a:lstStyle/>
          <a:p>
            <a:pPr marL="0" indent="0">
              <a:buNone/>
            </a:pPr>
            <a:r>
              <a:rPr lang="es-CO" sz="3500" b="1" dirty="0" smtClean="0"/>
              <a:t>En Griego. </a:t>
            </a:r>
            <a:r>
              <a:rPr lang="es-CO" sz="3500" b="1" dirty="0"/>
              <a:t>ekklesia, </a:t>
            </a:r>
            <a:r>
              <a:rPr lang="es-CO" sz="3500" b="1" u="sng" dirty="0" smtClean="0"/>
              <a:t>congregación</a:t>
            </a:r>
            <a:r>
              <a:rPr lang="es-CO" sz="3500" b="1" dirty="0" smtClean="0"/>
              <a:t>, </a:t>
            </a:r>
            <a:r>
              <a:rPr lang="es-CO" sz="3500" b="1" u="sng" dirty="0" smtClean="0"/>
              <a:t>asamblea</a:t>
            </a:r>
            <a:r>
              <a:rPr lang="es-CO" sz="3500" b="1" dirty="0" smtClean="0"/>
              <a:t>.</a:t>
            </a:r>
          </a:p>
          <a:p>
            <a:r>
              <a:rPr lang="es-CO" dirty="0"/>
              <a:t>                     </a:t>
            </a:r>
            <a:r>
              <a:rPr lang="es-CO" u="sng" dirty="0"/>
              <a:t>Conjunto</a:t>
            </a:r>
            <a:r>
              <a:rPr lang="es-CO" dirty="0"/>
              <a:t> de las </a:t>
            </a:r>
            <a:r>
              <a:rPr lang="es-CO" dirty="0" smtClean="0"/>
              <a:t>personas.</a:t>
            </a:r>
          </a:p>
          <a:p>
            <a:r>
              <a:rPr lang="es-CO" dirty="0" smtClean="0"/>
              <a:t>                     </a:t>
            </a:r>
            <a:r>
              <a:rPr lang="es-CO" u="sng" dirty="0" smtClean="0"/>
              <a:t>Conjunto</a:t>
            </a:r>
            <a:r>
              <a:rPr lang="es-CO" dirty="0" smtClean="0"/>
              <a:t> </a:t>
            </a:r>
            <a:r>
              <a:rPr lang="es-CO" dirty="0"/>
              <a:t>de las personas de un lugar </a:t>
            </a:r>
            <a:r>
              <a:rPr lang="es-CO" dirty="0" smtClean="0"/>
              <a:t>determinado</a:t>
            </a:r>
          </a:p>
          <a:p>
            <a:r>
              <a:rPr lang="es-CO" dirty="0" smtClean="0"/>
              <a:t>                     </a:t>
            </a:r>
            <a:r>
              <a:rPr lang="es-CO" u="sng" dirty="0" smtClean="0"/>
              <a:t>Comunidad</a:t>
            </a:r>
            <a:r>
              <a:rPr lang="es-CO" dirty="0" smtClean="0"/>
              <a:t> </a:t>
            </a:r>
            <a:r>
              <a:rPr lang="es-CO" dirty="0"/>
              <a:t>formada por los </a:t>
            </a:r>
            <a:r>
              <a:rPr lang="es-CO" dirty="0" smtClean="0"/>
              <a:t>cristianos.</a:t>
            </a:r>
          </a:p>
          <a:p>
            <a:r>
              <a:rPr lang="es-CO" dirty="0" smtClean="0"/>
              <a:t>                     </a:t>
            </a:r>
            <a:r>
              <a:rPr lang="es-CO" u="sng" dirty="0" smtClean="0"/>
              <a:t>Comunidad</a:t>
            </a:r>
            <a:r>
              <a:rPr lang="es-CO" dirty="0" smtClean="0"/>
              <a:t> cristiana.</a:t>
            </a:r>
          </a:p>
          <a:p>
            <a:r>
              <a:rPr lang="es-CO" dirty="0" smtClean="0"/>
              <a:t>                     </a:t>
            </a:r>
            <a:r>
              <a:rPr lang="es-CO" u="sng" dirty="0" smtClean="0"/>
              <a:t>Congregación</a:t>
            </a:r>
            <a:r>
              <a:rPr lang="es-CO" dirty="0" smtClean="0"/>
              <a:t> </a:t>
            </a:r>
            <a:r>
              <a:rPr lang="es-CO" dirty="0"/>
              <a:t>de los </a:t>
            </a:r>
            <a:r>
              <a:rPr lang="es-CO" dirty="0" smtClean="0"/>
              <a:t>fieles.</a:t>
            </a:r>
          </a:p>
          <a:p>
            <a:pPr marL="0" indent="0">
              <a:buNone/>
            </a:pPr>
            <a:r>
              <a:rPr lang="es-CO" dirty="0" smtClean="0"/>
              <a:t>Una persona –</a:t>
            </a:r>
            <a:r>
              <a:rPr lang="es-CO" b="1" u="sng" dirty="0" smtClean="0"/>
              <a:t>no es la iglesia</a:t>
            </a:r>
            <a:r>
              <a:rPr lang="es-CO" dirty="0" smtClean="0"/>
              <a:t>- una persona forma parte de la iglesia.</a:t>
            </a:r>
          </a:p>
          <a:p>
            <a:r>
              <a:rPr lang="es-CO" dirty="0" smtClean="0"/>
              <a:t>Una persona- no es una asamblea. </a:t>
            </a:r>
          </a:p>
          <a:p>
            <a:r>
              <a:rPr lang="es-CO" dirty="0" smtClean="0"/>
              <a:t>Una persona- no es un conjunto.</a:t>
            </a:r>
          </a:p>
          <a:p>
            <a:r>
              <a:rPr lang="es-CO" dirty="0" smtClean="0"/>
              <a:t>Una persona- no es una comunidad.</a:t>
            </a:r>
          </a:p>
          <a:p>
            <a:r>
              <a:rPr lang="es-CO" dirty="0" smtClean="0"/>
              <a:t>Una persona- no es una congregación. </a:t>
            </a:r>
          </a:p>
        </p:txBody>
      </p:sp>
    </p:spTree>
    <p:extLst>
      <p:ext uri="{BB962C8B-B14F-4D97-AF65-F5344CB8AC3E}">
        <p14:creationId xmlns:p14="http://schemas.microsoft.com/office/powerpoint/2010/main" val="5780460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5083" y="281355"/>
            <a:ext cx="11732455" cy="5895608"/>
          </a:xfrm>
        </p:spPr>
        <p:style>
          <a:lnRef idx="1">
            <a:schemeClr val="accent3"/>
          </a:lnRef>
          <a:fillRef idx="2">
            <a:schemeClr val="accent3"/>
          </a:fillRef>
          <a:effectRef idx="1">
            <a:schemeClr val="accent3"/>
          </a:effectRef>
          <a:fontRef idx="minor">
            <a:schemeClr val="dk1"/>
          </a:fontRef>
        </p:style>
        <p:txBody>
          <a:bodyPr>
            <a:normAutofit/>
          </a:bodyPr>
          <a:lstStyle/>
          <a:p>
            <a:pPr marL="0" indent="0">
              <a:buNone/>
            </a:pPr>
            <a:r>
              <a:rPr lang="es-CO" sz="3200" dirty="0" smtClean="0"/>
              <a:t>Iglesia: Es el conjunto de personas que profesan la religión. </a:t>
            </a:r>
          </a:p>
          <a:p>
            <a:pPr marL="0" indent="0">
              <a:buNone/>
            </a:pPr>
            <a:r>
              <a:rPr lang="es-CO" sz="3200" dirty="0" smtClean="0"/>
              <a:t>Iglesia: Es la asamblea de personas reunidas en adoración a Dios.</a:t>
            </a:r>
          </a:p>
          <a:p>
            <a:pPr marL="457200" lvl="1" indent="0">
              <a:buNone/>
            </a:pPr>
            <a:endParaRPr lang="es-CO" sz="2800" dirty="0" smtClean="0"/>
          </a:p>
          <a:p>
            <a:pPr marL="457200" lvl="1" indent="0">
              <a:buNone/>
            </a:pPr>
            <a:r>
              <a:rPr lang="es-CO" sz="2800" dirty="0" smtClean="0"/>
              <a:t>Por tanto: </a:t>
            </a:r>
            <a:r>
              <a:rPr lang="es-CO" sz="2800" dirty="0" smtClean="0"/>
              <a:t>“Iglesia</a:t>
            </a:r>
            <a:r>
              <a:rPr lang="es-CO" sz="2800" dirty="0" smtClean="0"/>
              <a:t>”, no es una sola persona, “La iglesia la forman el grupo de personas que forman el rebaño”, la Iglesia. Como lo dice </a:t>
            </a:r>
            <a:r>
              <a:rPr lang="es-CO" sz="2800" dirty="0" smtClean="0">
                <a:solidFill>
                  <a:srgbClr val="FF0000"/>
                </a:solidFill>
              </a:rPr>
              <a:t>(Hechos 20:28):</a:t>
            </a:r>
          </a:p>
          <a:p>
            <a:pPr marL="457200" lvl="1" indent="0">
              <a:buNone/>
            </a:pPr>
            <a:r>
              <a:rPr lang="es-CO" sz="2800" dirty="0" smtClean="0"/>
              <a:t>“</a:t>
            </a:r>
            <a:r>
              <a:rPr lang="es-CO" sz="2800" i="1" dirty="0" smtClean="0"/>
              <a:t>Por </a:t>
            </a:r>
            <a:r>
              <a:rPr lang="es-CO" sz="2800" i="1" dirty="0"/>
              <a:t>tanto mirad por vosotros y por todo el </a:t>
            </a:r>
            <a:r>
              <a:rPr lang="es-CO" sz="2800" i="1" u="sng" dirty="0"/>
              <a:t>rebaño</a:t>
            </a:r>
            <a:r>
              <a:rPr lang="es-CO" sz="2800" i="1" dirty="0"/>
              <a:t> en que el Espíritu Santo os ha puesto por obispos, para apacentar la </a:t>
            </a:r>
            <a:r>
              <a:rPr lang="es-CO" sz="2800" i="1" u="sng" dirty="0"/>
              <a:t>Iglesia</a:t>
            </a:r>
            <a:r>
              <a:rPr lang="es-CO" sz="2800" i="1" dirty="0"/>
              <a:t> de Dios, la cual ganó por su </a:t>
            </a:r>
            <a:r>
              <a:rPr lang="es-CO" sz="2800" i="1" dirty="0" smtClean="0"/>
              <a:t>sangre”</a:t>
            </a:r>
            <a:r>
              <a:rPr lang="es-CO" sz="2800" dirty="0" smtClean="0"/>
              <a:t>.</a:t>
            </a:r>
          </a:p>
          <a:p>
            <a:pPr marL="457200" lvl="1" indent="0">
              <a:buNone/>
            </a:pPr>
            <a:endParaRPr lang="es-CO" sz="2800" dirty="0"/>
          </a:p>
          <a:p>
            <a:pPr marL="0" indent="0">
              <a:buNone/>
            </a:pPr>
            <a:r>
              <a:rPr lang="es-CO" sz="3200" dirty="0" smtClean="0"/>
              <a:t>Y aún más, La Iglesia de Dios, propia mente dicha, no la conforman </a:t>
            </a:r>
            <a:r>
              <a:rPr lang="es-CO" sz="3200" u="sng" dirty="0" smtClean="0"/>
              <a:t>todos</a:t>
            </a:r>
            <a:r>
              <a:rPr lang="es-CO" sz="3200" dirty="0" smtClean="0"/>
              <a:t> los que se congregan en asamblea, sino el </a:t>
            </a:r>
            <a:r>
              <a:rPr lang="es-CO" sz="3200" u="sng" dirty="0" smtClean="0"/>
              <a:t>Remanente</a:t>
            </a:r>
            <a:r>
              <a:rPr lang="es-CO" sz="3200" dirty="0" smtClean="0"/>
              <a:t>, </a:t>
            </a:r>
            <a:r>
              <a:rPr lang="es-CO" sz="3200" u="sng" dirty="0" smtClean="0"/>
              <a:t>que adora a Dios obedeciendo todo lo que dice</a:t>
            </a:r>
            <a:r>
              <a:rPr lang="es-CO" sz="3200" dirty="0"/>
              <a:t>.</a:t>
            </a:r>
          </a:p>
        </p:txBody>
      </p:sp>
    </p:spTree>
    <p:extLst>
      <p:ext uri="{BB962C8B-B14F-4D97-AF65-F5344CB8AC3E}">
        <p14:creationId xmlns:p14="http://schemas.microsoft.com/office/powerpoint/2010/main" val="1537077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5083" y="239151"/>
            <a:ext cx="11718388" cy="6330461"/>
          </a:xfrm>
        </p:spPr>
        <p:style>
          <a:lnRef idx="1">
            <a:schemeClr val="accent3"/>
          </a:lnRef>
          <a:fillRef idx="2">
            <a:schemeClr val="accent3"/>
          </a:fillRef>
          <a:effectRef idx="1">
            <a:schemeClr val="accent3"/>
          </a:effectRef>
          <a:fontRef idx="minor">
            <a:schemeClr val="dk1"/>
          </a:fontRef>
        </p:style>
        <p:txBody>
          <a:bodyPr>
            <a:normAutofit lnSpcReduction="10000"/>
          </a:bodyPr>
          <a:lstStyle/>
          <a:p>
            <a:pPr algn="just"/>
            <a:r>
              <a:rPr lang="es-CO" dirty="0" smtClean="0">
                <a:solidFill>
                  <a:srgbClr val="FF0000"/>
                </a:solidFill>
              </a:rPr>
              <a:t>Mat.7:21-27</a:t>
            </a:r>
            <a:r>
              <a:rPr lang="es-CO" dirty="0" smtClean="0"/>
              <a:t>, dice</a:t>
            </a:r>
            <a:r>
              <a:rPr lang="es-CO" dirty="0"/>
              <a:t>: </a:t>
            </a:r>
            <a:r>
              <a:rPr lang="es-CO" i="1" dirty="0"/>
              <a:t>No todo el que me dice: Señor, Señor, entrará en el Reino de los cielos, sino el que hiciere la voluntad de mi Padre que está en los cielos. </a:t>
            </a:r>
            <a:r>
              <a:rPr lang="es-CO" i="1" dirty="0" smtClean="0"/>
              <a:t>22 </a:t>
            </a:r>
            <a:r>
              <a:rPr lang="es-CO" i="1" dirty="0"/>
              <a:t>Muchos me dirán [en] aquel día: Señor, Señor, ¿no profetizamos [en] tu nombre, y [en] tu nombre sacamos demonios, y [en] tu nombre hicimos muchas grandezas? </a:t>
            </a:r>
            <a:r>
              <a:rPr lang="es-CO" i="1" dirty="0" smtClean="0"/>
              <a:t>23 </a:t>
            </a:r>
            <a:r>
              <a:rPr lang="es-CO" i="1" dirty="0"/>
              <a:t>Y entonces les confesaré: Nunca os conocí; apartaos de mí, obradores de maldad. </a:t>
            </a:r>
            <a:r>
              <a:rPr lang="es-CO" i="1" dirty="0" smtClean="0"/>
              <a:t>24 </a:t>
            </a:r>
            <a:r>
              <a:rPr lang="es-CO" i="1" dirty="0"/>
              <a:t>Cualquiera, pues, que me oye estas palabras, y las hace, le compararé al varón prudente, que edificó su casa sobre la peña</a:t>
            </a:r>
            <a:r>
              <a:rPr lang="es-CO" i="1" dirty="0" smtClean="0"/>
              <a:t>; </a:t>
            </a:r>
            <a:r>
              <a:rPr lang="es-CO" i="1" dirty="0"/>
              <a:t>25 y descendió lluvia, y vinieron ríos, y soplaron vientos, y combatieron aquella casa; y no cayó, porque estaba fundada sobre la peña. </a:t>
            </a:r>
            <a:r>
              <a:rPr lang="es-CO" i="1" dirty="0" smtClean="0"/>
              <a:t>26 </a:t>
            </a:r>
            <a:r>
              <a:rPr lang="es-CO" i="1" dirty="0"/>
              <a:t>Y cualquiera que me oye estas palabras, y no las hace, le compararé al varón loco, que edificó su casa sobre la arena; </a:t>
            </a:r>
            <a:r>
              <a:rPr lang="es-CO" i="1" dirty="0" smtClean="0"/>
              <a:t>27 </a:t>
            </a:r>
            <a:r>
              <a:rPr lang="es-CO" i="1" dirty="0"/>
              <a:t>y descendió lluvia, y vinieron ríos, y soplaron vientos, e hicieron ímpetu en aquella casa; y cayó; y fue grande su </a:t>
            </a:r>
            <a:r>
              <a:rPr lang="es-CO" i="1" dirty="0" smtClean="0"/>
              <a:t>ruina</a:t>
            </a:r>
            <a:r>
              <a:rPr lang="es-CO" dirty="0" smtClean="0"/>
              <a:t>”</a:t>
            </a:r>
          </a:p>
          <a:p>
            <a:pPr marL="0" indent="0" algn="just">
              <a:buNone/>
            </a:pPr>
            <a:endParaRPr lang="es-CO" dirty="0" smtClean="0"/>
          </a:p>
          <a:p>
            <a:pPr marL="0" indent="0" algn="just">
              <a:buNone/>
            </a:pPr>
            <a:r>
              <a:rPr lang="es-CO" dirty="0" smtClean="0"/>
              <a:t>Por tanto. Si queremos pertenecer a la “Iglesia de Dios”, obedezcamos todo lo que Dios dice. Como dijo María, la madre de </a:t>
            </a:r>
            <a:r>
              <a:rPr lang="es-CO" dirty="0" smtClean="0"/>
              <a:t>Jesús cuando faltó el vino en la fiesta de bodas: </a:t>
            </a:r>
            <a:r>
              <a:rPr lang="es-CO" dirty="0" smtClean="0"/>
              <a:t>“</a:t>
            </a:r>
            <a:r>
              <a:rPr lang="es-CO" b="1" dirty="0" smtClean="0"/>
              <a:t>Haced todo lo que Él os diga</a:t>
            </a:r>
            <a:r>
              <a:rPr lang="es-CO" dirty="0" smtClean="0"/>
              <a:t>” </a:t>
            </a:r>
            <a:r>
              <a:rPr lang="es-CO" dirty="0" smtClean="0">
                <a:solidFill>
                  <a:srgbClr val="FF0000"/>
                </a:solidFill>
              </a:rPr>
              <a:t>(Juan 2:5).  </a:t>
            </a:r>
            <a:endParaRPr lang="es-CO" dirty="0">
              <a:solidFill>
                <a:srgbClr val="FF0000"/>
              </a:solidFill>
            </a:endParaRPr>
          </a:p>
        </p:txBody>
      </p:sp>
    </p:spTree>
    <p:extLst>
      <p:ext uri="{BB962C8B-B14F-4D97-AF65-F5344CB8AC3E}">
        <p14:creationId xmlns:p14="http://schemas.microsoft.com/office/powerpoint/2010/main" val="3280691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941161"/>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a:bodyPr>
          <a:lstStyle/>
          <a:p>
            <a:pPr algn="ctr"/>
            <a:r>
              <a:rPr lang="es-CO" sz="3600" b="1" i="1" dirty="0" smtClean="0"/>
              <a:t>¿Por qué se ha retirado el Espíritu Santo de la iglesia?</a:t>
            </a:r>
            <a:endParaRPr lang="es-CO" sz="3600" b="1" i="1" dirty="0"/>
          </a:p>
        </p:txBody>
      </p:sp>
      <p:sp>
        <p:nvSpPr>
          <p:cNvPr id="3" name="Marcador de contenido 2"/>
          <p:cNvSpPr>
            <a:spLocks noGrp="1"/>
          </p:cNvSpPr>
          <p:nvPr>
            <p:ph idx="1"/>
          </p:nvPr>
        </p:nvSpPr>
        <p:spPr>
          <a:xfrm>
            <a:off x="152400" y="5290458"/>
            <a:ext cx="11790218" cy="1345473"/>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just">
              <a:buNone/>
            </a:pPr>
            <a:r>
              <a:rPr lang="es-CO" b="1" dirty="0" smtClean="0"/>
              <a:t>Porque se ha permitido que se practique el pecado dentro de la iglesia. Se predica que pueden ir las mujeres a la congregación con falda larga, y a la calle y eventos sociales con minifalda, según la ocasión. Y aún se permite el adulterio, y el divorcio cosa que Dios aborrece</a:t>
            </a:r>
            <a:r>
              <a:rPr lang="es-CO" dirty="0" smtClean="0"/>
              <a:t>. </a:t>
            </a:r>
            <a:r>
              <a:rPr lang="es-CO" dirty="0" smtClean="0">
                <a:solidFill>
                  <a:srgbClr val="FF0000"/>
                </a:solidFill>
              </a:rPr>
              <a:t>(Ver Mal.2:16; </a:t>
            </a:r>
            <a:r>
              <a:rPr lang="es-CO" dirty="0" smtClean="0">
                <a:solidFill>
                  <a:srgbClr val="FF0000"/>
                </a:solidFill>
              </a:rPr>
              <a:t>Ro.7:1-3; 1 Co. 7:10,11).  </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873034" y="1455625"/>
            <a:ext cx="5222966" cy="3685494"/>
          </a:xfrm>
          <a:prstGeom prst="rect">
            <a:avLst/>
          </a:prstGeom>
        </p:spPr>
      </p:pic>
      <p:pic>
        <p:nvPicPr>
          <p:cNvPr id="5" name="Imagen 4"/>
          <p:cNvPicPr>
            <a:picLocks noChangeAspect="1"/>
          </p:cNvPicPr>
          <p:nvPr/>
        </p:nvPicPr>
        <p:blipFill>
          <a:blip r:embed="rId3"/>
          <a:stretch>
            <a:fillRect/>
          </a:stretch>
        </p:blipFill>
        <p:spPr>
          <a:xfrm>
            <a:off x="6309361" y="1455625"/>
            <a:ext cx="5044439" cy="3685494"/>
          </a:xfrm>
          <a:prstGeom prst="rect">
            <a:avLst/>
          </a:prstGeom>
        </p:spPr>
      </p:pic>
    </p:spTree>
    <p:extLst>
      <p:ext uri="{BB962C8B-B14F-4D97-AF65-F5344CB8AC3E}">
        <p14:creationId xmlns:p14="http://schemas.microsoft.com/office/powerpoint/2010/main" val="3186384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6947" y="211014"/>
            <a:ext cx="11746523" cy="6494585"/>
          </a:xfrm>
        </p:spPr>
        <p:style>
          <a:lnRef idx="1">
            <a:schemeClr val="accent3"/>
          </a:lnRef>
          <a:fillRef idx="2">
            <a:schemeClr val="accent3"/>
          </a:fillRef>
          <a:effectRef idx="1">
            <a:schemeClr val="accent3"/>
          </a:effectRef>
          <a:fontRef idx="minor">
            <a:schemeClr val="dk1"/>
          </a:fontRef>
        </p:style>
        <p:txBody>
          <a:bodyPr>
            <a:normAutofit lnSpcReduction="10000"/>
          </a:bodyPr>
          <a:lstStyle/>
          <a:p>
            <a:pPr marL="0" indent="0">
              <a:buNone/>
            </a:pPr>
            <a:r>
              <a:rPr lang="es-CO" dirty="0" smtClean="0"/>
              <a:t>¿Cómo </a:t>
            </a:r>
            <a:r>
              <a:rPr lang="es-CO" dirty="0"/>
              <a:t>v</a:t>
            </a:r>
            <a:r>
              <a:rPr lang="es-CO" dirty="0" smtClean="0"/>
              <a:t>a a pretender una persona ser la “</a:t>
            </a:r>
            <a:r>
              <a:rPr lang="es-CO" dirty="0"/>
              <a:t>I</a:t>
            </a:r>
            <a:r>
              <a:rPr lang="es-CO" dirty="0" smtClean="0"/>
              <a:t>glesia de Dios”, si no acepta los mensajees que Dios ha revelado, a través del Espíritu Santo, y se prohíbe su predicación?</a:t>
            </a:r>
          </a:p>
          <a:p>
            <a:pPr marL="457200" lvl="1" indent="0">
              <a:buNone/>
            </a:pPr>
            <a:endParaRPr lang="es-CO" sz="2800" dirty="0" smtClean="0"/>
          </a:p>
          <a:p>
            <a:pPr marL="457200" lvl="1" indent="0">
              <a:buNone/>
            </a:pPr>
            <a:r>
              <a:rPr lang="es-CO" sz="2800" dirty="0" smtClean="0"/>
              <a:t>Es increíble, el mismo predicador del que les hablo, dice que “él es la iglesia”, y a la ves prohíbe predicar el mensaje dado por el Espíritu Santo, para la iglesia remanente. </a:t>
            </a:r>
            <a:r>
              <a:rPr lang="es-CO" sz="2800" dirty="0" smtClean="0">
                <a:solidFill>
                  <a:srgbClr val="FF0000"/>
                </a:solidFill>
              </a:rPr>
              <a:t>(Ver La H.R. pp.2)</a:t>
            </a:r>
            <a:r>
              <a:rPr lang="es-CO" sz="2800" dirty="0" smtClean="0"/>
              <a:t>. Y luego dice: “En la iglesia no está el Espíritu Santo”.  Evidentemente, esa es una de las muchas razones por las cuales el Espíritu Santo se ha retirado de la Iglesia, como congregación, porque se rechaza el mensaje dado por Dios para la iglesia, lo cual es pecado.    </a:t>
            </a:r>
          </a:p>
          <a:p>
            <a:pPr marL="457200" lvl="1" indent="0">
              <a:buNone/>
            </a:pPr>
            <a:endParaRPr lang="es-CO" sz="2800" dirty="0" smtClean="0"/>
          </a:p>
          <a:p>
            <a:pPr marL="457200" lvl="1" indent="0">
              <a:buNone/>
            </a:pPr>
            <a:r>
              <a:rPr lang="es-CO" sz="2800" dirty="0" smtClean="0"/>
              <a:t>EGW dice en el </a:t>
            </a:r>
            <a:r>
              <a:rPr lang="es-CO" sz="2800" dirty="0" smtClean="0">
                <a:solidFill>
                  <a:srgbClr val="FF0000"/>
                </a:solidFill>
              </a:rPr>
              <a:t>Conflicto de los Siglos p 13.1</a:t>
            </a:r>
            <a:r>
              <a:rPr lang="es-CO" sz="2800" dirty="0" smtClean="0"/>
              <a:t>:  </a:t>
            </a:r>
            <a:r>
              <a:rPr lang="es-CO" sz="2800" dirty="0"/>
              <a:t>“</a:t>
            </a:r>
            <a:r>
              <a:rPr lang="es-CO" sz="2800" i="1" dirty="0"/>
              <a:t>Mediante la iluminación del Espíritu Santo, las escenas de la lucha secular entre el bien y el mal fueron reveladas a quien escribe estas páginas. En una y otra ocasión se me permitió contemplar las peripecias de la gran lucha secular entre Cristo, Príncipe de la vida, Autor de nuestra salvación, y Satanás príncipe del mal, autor del pecado y primer transgresor de la santa ley de Dios</a:t>
            </a:r>
            <a:r>
              <a:rPr lang="es-CO" sz="2800" dirty="0" smtClean="0"/>
              <a:t>”.</a:t>
            </a:r>
          </a:p>
        </p:txBody>
      </p:sp>
    </p:spTree>
    <p:extLst>
      <p:ext uri="{BB962C8B-B14F-4D97-AF65-F5344CB8AC3E}">
        <p14:creationId xmlns:p14="http://schemas.microsoft.com/office/powerpoint/2010/main" val="3300712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3218" y="277091"/>
            <a:ext cx="11732456" cy="6386945"/>
          </a:xfrm>
        </p:spPr>
        <p:style>
          <a:lnRef idx="1">
            <a:schemeClr val="accent1"/>
          </a:lnRef>
          <a:fillRef idx="2">
            <a:schemeClr val="accent1"/>
          </a:fillRef>
          <a:effectRef idx="1">
            <a:schemeClr val="accent1"/>
          </a:effectRef>
          <a:fontRef idx="minor">
            <a:schemeClr val="dk1"/>
          </a:fontRef>
        </p:style>
        <p:txBody>
          <a:bodyPr>
            <a:normAutofit/>
          </a:bodyPr>
          <a:lstStyle/>
          <a:p>
            <a:r>
              <a:rPr lang="es-CO" dirty="0"/>
              <a:t>Esta declaración la hace EGW después de escribir poco antes en la </a:t>
            </a:r>
            <a:r>
              <a:rPr lang="es-CO" dirty="0">
                <a:solidFill>
                  <a:srgbClr val="FF0000"/>
                </a:solidFill>
              </a:rPr>
              <a:t>Página 12.3</a:t>
            </a:r>
            <a:r>
              <a:rPr lang="es-CO" dirty="0" smtClean="0">
                <a:solidFill>
                  <a:srgbClr val="FF0000"/>
                </a:solidFill>
              </a:rPr>
              <a:t>:</a:t>
            </a:r>
          </a:p>
          <a:p>
            <a:pPr marL="457200" lvl="1" indent="0">
              <a:buNone/>
            </a:pPr>
            <a:endParaRPr lang="es-CO" sz="2800" dirty="0" smtClean="0"/>
          </a:p>
          <a:p>
            <a:pPr marL="457200" lvl="1" indent="0">
              <a:buNone/>
            </a:pPr>
            <a:r>
              <a:rPr lang="es-CO" sz="2800" dirty="0" smtClean="0"/>
              <a:t>“</a:t>
            </a:r>
            <a:r>
              <a:rPr lang="es-CO" sz="2800" i="1" dirty="0"/>
              <a:t>Por espacio de SEIS MIL AÑOS esa inteligencia maestra, después de haber sido la más alta entre los ángeles de Dios, no ha servido más que para el engaño y la ruina. Y en el conflicto final- cuando este para terminarse este periodo- se emplearán contra el pueblo de Dios todos los recursos de la habilidad y sutileza satánicas, y toda la crueldad desarrollada en esas luchas secular</a:t>
            </a:r>
            <a:r>
              <a:rPr lang="es-CO" i="1" dirty="0"/>
              <a:t>es</a:t>
            </a:r>
            <a:r>
              <a:rPr lang="es-CO" dirty="0"/>
              <a:t>”. </a:t>
            </a:r>
          </a:p>
          <a:p>
            <a:endParaRPr lang="es-CO" dirty="0" smtClean="0"/>
          </a:p>
          <a:p>
            <a:r>
              <a:rPr lang="es-CO" dirty="0" smtClean="0"/>
              <a:t>Y </a:t>
            </a:r>
            <a:r>
              <a:rPr lang="es-CO" dirty="0"/>
              <a:t>como para demostrar que el mensaje de los 6000 años de pecado son una realidad, </a:t>
            </a:r>
            <a:r>
              <a:rPr lang="es-CO" dirty="0" smtClean="0"/>
              <a:t>el Espíritu Santo se lo revela a EGW siete </a:t>
            </a:r>
            <a:r>
              <a:rPr lang="es-CO" dirty="0"/>
              <a:t>veces </a:t>
            </a:r>
            <a:r>
              <a:rPr lang="es-CO" dirty="0" smtClean="0"/>
              <a:t>y ella lo registra en </a:t>
            </a:r>
            <a:r>
              <a:rPr lang="es-CO" dirty="0"/>
              <a:t>el </a:t>
            </a:r>
            <a:r>
              <a:rPr lang="es-CO" dirty="0" smtClean="0"/>
              <a:t>Conflicto de los Siglos.</a:t>
            </a:r>
          </a:p>
          <a:p>
            <a:r>
              <a:rPr lang="es-CO" dirty="0"/>
              <a:t>Esta revelación del </a:t>
            </a:r>
            <a:r>
              <a:rPr lang="es-CO" dirty="0" smtClean="0"/>
              <a:t>Espíritu Santo, </a:t>
            </a:r>
            <a:r>
              <a:rPr lang="es-CO" dirty="0"/>
              <a:t>fue dada a EGW en 1858, en cumplimiento de la promesa del Señor Jesús, hecha en </a:t>
            </a:r>
            <a:r>
              <a:rPr lang="es-CO" dirty="0">
                <a:solidFill>
                  <a:srgbClr val="FF0000"/>
                </a:solidFill>
              </a:rPr>
              <a:t>Juan 16:12,13</a:t>
            </a:r>
            <a:r>
              <a:rPr lang="es-CO" dirty="0"/>
              <a:t>, que dice: </a:t>
            </a:r>
          </a:p>
        </p:txBody>
      </p:sp>
    </p:spTree>
    <p:extLst>
      <p:ext uri="{BB962C8B-B14F-4D97-AF65-F5344CB8AC3E}">
        <p14:creationId xmlns:p14="http://schemas.microsoft.com/office/powerpoint/2010/main" val="16983342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3217" y="253218"/>
            <a:ext cx="11788727" cy="6372665"/>
          </a:xfrm>
        </p:spPr>
        <p:style>
          <a:lnRef idx="1">
            <a:schemeClr val="accent6"/>
          </a:lnRef>
          <a:fillRef idx="2">
            <a:schemeClr val="accent6"/>
          </a:fillRef>
          <a:effectRef idx="1">
            <a:schemeClr val="accent6"/>
          </a:effectRef>
          <a:fontRef idx="minor">
            <a:schemeClr val="dk1"/>
          </a:fontRef>
        </p:style>
        <p:txBody>
          <a:bodyPr>
            <a:normAutofit lnSpcReduction="10000"/>
          </a:bodyPr>
          <a:lstStyle/>
          <a:p>
            <a:pPr marL="457200" lvl="1" indent="0">
              <a:buNone/>
            </a:pPr>
            <a:r>
              <a:rPr lang="es-CO" sz="3200" dirty="0" smtClean="0"/>
              <a:t>“</a:t>
            </a:r>
            <a:r>
              <a:rPr lang="es-CO" sz="3200" i="1" dirty="0" smtClean="0"/>
              <a:t>Aún </a:t>
            </a:r>
            <a:r>
              <a:rPr lang="es-CO" sz="3200" i="1" dirty="0"/>
              <a:t>tengo muchas cosas que deciros, mas ahora no [las] podéis </a:t>
            </a:r>
            <a:r>
              <a:rPr lang="es-CO" sz="3200" i="1" dirty="0" smtClean="0"/>
              <a:t>llevar </a:t>
            </a:r>
            <a:r>
              <a:rPr lang="es-CO" sz="3200" i="1" dirty="0"/>
              <a:t>13 Pero cuando viniere aquel Espíritu de Verdad, [él] os guiará a toda [la] verdad; porque no hablará de sí mismo, sino que hablará todo lo que </a:t>
            </a:r>
            <a:r>
              <a:rPr lang="es-CO" sz="3200" i="1" u="sng" dirty="0"/>
              <a:t>oyere</a:t>
            </a:r>
            <a:r>
              <a:rPr lang="es-CO" sz="3200" i="1" dirty="0"/>
              <a:t>, y os hará </a:t>
            </a:r>
            <a:r>
              <a:rPr lang="es-CO" sz="3200" i="1" u="sng" dirty="0"/>
              <a:t>saber las cosas que han de </a:t>
            </a:r>
            <a:r>
              <a:rPr lang="es-CO" sz="3200" i="1" u="sng" dirty="0" smtClean="0"/>
              <a:t>venir</a:t>
            </a:r>
            <a:r>
              <a:rPr lang="es-CO" sz="3200" dirty="0" smtClean="0"/>
              <a:t>”. </a:t>
            </a:r>
          </a:p>
          <a:p>
            <a:pPr marL="457200" lvl="1" indent="0">
              <a:buNone/>
            </a:pPr>
            <a:r>
              <a:rPr lang="es-CO" sz="3200" dirty="0" smtClean="0"/>
              <a:t>Y como todos sabemos, entre el Padre, el Hijo y el ES, hay una perfecta unidad, si decimos que tenemos a Cristo, tenemos que tener al Padre y al Espíritu Santo, y por ende, creer en sus mensajes, pero si no creemos en el mensaje de los 6000 años de pecado, que dice EGW, le fue revelado por el ES, ¿Cómo se pretende ser la Iglesia de Dios?. </a:t>
            </a:r>
          </a:p>
          <a:p>
            <a:pPr marL="457200" lvl="1" indent="0">
              <a:buNone/>
            </a:pPr>
            <a:r>
              <a:rPr lang="es-CO" sz="3200" dirty="0" smtClean="0"/>
              <a:t>Es por esa razón que EGW dice que el ES, ya no está en ya Iglesia, no se refiere a TODA LA IGLESIA, porque EL Espíritu Santo esta en el REMANENTE, los pocos que le creen a las revelaciones de Dios. </a:t>
            </a:r>
            <a:r>
              <a:rPr lang="es-CO" sz="3200" dirty="0" smtClean="0">
                <a:solidFill>
                  <a:srgbClr val="FF0000"/>
                </a:solidFill>
              </a:rPr>
              <a:t>(Ver Juan 14:17).  </a:t>
            </a:r>
          </a:p>
          <a:p>
            <a:pPr marL="457200" lvl="1" indent="0">
              <a:buNone/>
            </a:pPr>
            <a:endParaRPr lang="es-CO" sz="2800" dirty="0"/>
          </a:p>
        </p:txBody>
      </p:sp>
    </p:spTree>
    <p:extLst>
      <p:ext uri="{BB962C8B-B14F-4D97-AF65-F5344CB8AC3E}">
        <p14:creationId xmlns:p14="http://schemas.microsoft.com/office/powerpoint/2010/main" val="1906947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3236" y="263236"/>
            <a:ext cx="11720946" cy="6317673"/>
          </a:xfrm>
        </p:spPr>
        <p:style>
          <a:lnRef idx="1">
            <a:schemeClr val="accent3"/>
          </a:lnRef>
          <a:fillRef idx="2">
            <a:schemeClr val="accent3"/>
          </a:fillRef>
          <a:effectRef idx="1">
            <a:schemeClr val="accent3"/>
          </a:effectRef>
          <a:fontRef idx="minor">
            <a:schemeClr val="dk1"/>
          </a:fontRef>
        </p:style>
        <p:txBody>
          <a:bodyPr>
            <a:normAutofit lnSpcReduction="10000"/>
          </a:bodyPr>
          <a:lstStyle/>
          <a:p>
            <a:r>
              <a:rPr lang="es-CO" dirty="0" smtClean="0"/>
              <a:t>En 1898 EGW escribió: “</a:t>
            </a:r>
            <a:r>
              <a:rPr lang="es-CO" i="1" dirty="0" smtClean="0"/>
              <a:t>Ahora, el Espíritu Santo que se había derramado en 1893, se retiraba. "La iglesia se encuentra en el estado laodicense. La presencia de Dios no está en su medio</a:t>
            </a:r>
            <a:r>
              <a:rPr lang="es-CO" dirty="0" smtClean="0"/>
              <a:t>." </a:t>
            </a:r>
            <a:r>
              <a:rPr lang="es-CO" dirty="0" smtClean="0">
                <a:solidFill>
                  <a:srgbClr val="FF0000"/>
                </a:solidFill>
              </a:rPr>
              <a:t>(EUD 50.1)  </a:t>
            </a:r>
          </a:p>
          <a:p>
            <a:pPr marL="0" indent="0">
              <a:buNone/>
            </a:pPr>
            <a:endParaRPr lang="es-CO" sz="3600" b="1" dirty="0" smtClean="0"/>
          </a:p>
          <a:p>
            <a:pPr marL="0" indent="0">
              <a:buNone/>
            </a:pPr>
            <a:r>
              <a:rPr lang="es-CO" sz="3600" b="1" dirty="0" smtClean="0"/>
              <a:t>¿Porqué el Espíritu Santo se ha retirado de la iglesia, y la presencia de Dios no está en medio de la iglesia?</a:t>
            </a:r>
          </a:p>
          <a:p>
            <a:pPr marL="457200" lvl="1" indent="0">
              <a:buNone/>
            </a:pPr>
            <a:endParaRPr lang="es-CO" dirty="0" smtClean="0"/>
          </a:p>
          <a:p>
            <a:r>
              <a:rPr lang="es-CO" dirty="0" smtClean="0"/>
              <a:t>Esto se debe a que poco a poco, se ha permitido que el mundo ingrese a la iglesia, a tal punto que no hay diferencia entre los dos.</a:t>
            </a:r>
          </a:p>
          <a:p>
            <a:r>
              <a:rPr lang="es-CO" b="1" u="sng" dirty="0" smtClean="0"/>
              <a:t>Uno</a:t>
            </a:r>
            <a:r>
              <a:rPr lang="es-CO" dirty="0" smtClean="0"/>
              <a:t>: </a:t>
            </a:r>
            <a:r>
              <a:rPr lang="es-CO" i="1" dirty="0" smtClean="0"/>
              <a:t>Se enseña, </a:t>
            </a:r>
            <a:r>
              <a:rPr lang="es-CO" i="1" dirty="0" smtClean="0"/>
              <a:t>con la aprobación del predicador, que </a:t>
            </a:r>
            <a:r>
              <a:rPr lang="es-CO" i="1" dirty="0" smtClean="0"/>
              <a:t>las mujeres pueden asistir a la iglesia con falda larga, y en la calle y eventos sociales con minifalda, según la ocasión.</a:t>
            </a:r>
            <a:r>
              <a:rPr lang="es-CO" dirty="0" smtClean="0"/>
              <a:t> </a:t>
            </a:r>
            <a:r>
              <a:rPr lang="es-CO" dirty="0" smtClean="0">
                <a:solidFill>
                  <a:srgbClr val="FF0000"/>
                </a:solidFill>
              </a:rPr>
              <a:t>(Ver Ef.5:25-27).</a:t>
            </a:r>
          </a:p>
          <a:p>
            <a:r>
              <a:rPr lang="es-CO" b="1" u="sng" dirty="0" smtClean="0"/>
              <a:t>Dos</a:t>
            </a:r>
            <a:r>
              <a:rPr lang="es-CO" b="1" dirty="0" smtClean="0"/>
              <a:t>:</a:t>
            </a:r>
            <a:r>
              <a:rPr lang="es-CO" dirty="0" smtClean="0"/>
              <a:t> </a:t>
            </a:r>
            <a:r>
              <a:rPr lang="es-CO" i="1" dirty="0" smtClean="0"/>
              <a:t>En el mundo existe el divorcio y el adulterio, en la iglesia </a:t>
            </a:r>
            <a:r>
              <a:rPr lang="es-CO" i="1" dirty="0" smtClean="0"/>
              <a:t>también. Y esto con la aprobación del pastor, porque es él quien celebra el segundo rito matrimonial.</a:t>
            </a:r>
            <a:endParaRPr lang="es-CO" dirty="0" smtClean="0"/>
          </a:p>
        </p:txBody>
      </p:sp>
    </p:spTree>
    <p:extLst>
      <p:ext uri="{BB962C8B-B14F-4D97-AF65-F5344CB8AC3E}">
        <p14:creationId xmlns:p14="http://schemas.microsoft.com/office/powerpoint/2010/main" val="38669918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5527" y="523297"/>
            <a:ext cx="11748655" cy="5711247"/>
          </a:xfrm>
          <a:scene3d>
            <a:camera prst="orthographicFront"/>
            <a:lightRig rig="threePt" dir="t"/>
          </a:scene3d>
          <a:sp3d>
            <a:bevelT w="165100" prst="coolSlant"/>
          </a:sp3d>
        </p:spPr>
        <p:style>
          <a:lnRef idx="1">
            <a:schemeClr val="dk1"/>
          </a:lnRef>
          <a:fillRef idx="2">
            <a:schemeClr val="dk1"/>
          </a:fillRef>
          <a:effectRef idx="1">
            <a:schemeClr val="dk1"/>
          </a:effectRef>
          <a:fontRef idx="minor">
            <a:schemeClr val="dk1"/>
          </a:fontRef>
        </p:style>
        <p:txBody>
          <a:bodyPr/>
          <a:lstStyle/>
          <a:p>
            <a:pPr marL="0" indent="0">
              <a:buNone/>
            </a:pPr>
            <a:r>
              <a:rPr lang="es-CO" sz="4000" b="1" dirty="0"/>
              <a:t>Queda bien claro dos cosas:</a:t>
            </a:r>
          </a:p>
          <a:p>
            <a:endParaRPr lang="es-CO" dirty="0"/>
          </a:p>
          <a:p>
            <a:r>
              <a:rPr lang="es-CO" sz="3600" dirty="0"/>
              <a:t>1). Que el remanente, </a:t>
            </a:r>
            <a:r>
              <a:rPr lang="es-CO" sz="3600" dirty="0" smtClean="0"/>
              <a:t>ese </a:t>
            </a:r>
            <a:r>
              <a:rPr lang="es-CO" sz="3600" dirty="0"/>
              <a:t>pequeño grupo de personas que le creen y le obedecen a </a:t>
            </a:r>
            <a:r>
              <a:rPr lang="es-CO" sz="3600" dirty="0" smtClean="0"/>
              <a:t>Dios,  </a:t>
            </a:r>
            <a:r>
              <a:rPr lang="es-CO" sz="3600" dirty="0"/>
              <a:t>es la verdadera iglesia de Dios. Y </a:t>
            </a:r>
          </a:p>
          <a:p>
            <a:endParaRPr lang="es-CO" sz="3600" dirty="0" smtClean="0"/>
          </a:p>
          <a:p>
            <a:r>
              <a:rPr lang="es-CO" sz="3600" dirty="0" smtClean="0"/>
              <a:t>2</a:t>
            </a:r>
            <a:r>
              <a:rPr lang="es-CO" sz="3600" dirty="0"/>
              <a:t>). Que la razón para que el Espíritu Santo se haya retirado de la iglesia, es por el pecado que impera dentro de ella. Y este no regresa, hasta que el pecado no sea retirado de su medio. </a:t>
            </a:r>
          </a:p>
          <a:p>
            <a:endParaRPr lang="es-CO" dirty="0"/>
          </a:p>
        </p:txBody>
      </p:sp>
    </p:spTree>
    <p:extLst>
      <p:ext uri="{BB962C8B-B14F-4D97-AF65-F5344CB8AC3E}">
        <p14:creationId xmlns:p14="http://schemas.microsoft.com/office/powerpoint/2010/main" val="543666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5527" y="221674"/>
            <a:ext cx="11665528" cy="6442362"/>
          </a:xfrm>
        </p:spPr>
        <p:txBody>
          <a:bodyPr>
            <a:normAutofit fontScale="92500" lnSpcReduction="10000"/>
          </a:bodyPr>
          <a:lstStyle/>
          <a:p>
            <a:r>
              <a:rPr lang="es-CO" dirty="0"/>
              <a:t> </a:t>
            </a:r>
            <a:r>
              <a:rPr lang="es-CO" dirty="0" smtClean="0"/>
              <a:t>La Biblia registra que en el antiguo Israel, el llamado “pueblo de Dios”, mientras que Jezabel, auspiciaba la presencia de 450 profetas </a:t>
            </a:r>
            <a:r>
              <a:rPr lang="es-CO" dirty="0"/>
              <a:t>de Baal, </a:t>
            </a:r>
            <a:r>
              <a:rPr lang="es-CO" dirty="0" smtClean="0"/>
              <a:t>el profeta de Dios, Elías, era buscado afanosamente para matarlo, le dice a Dios: “</a:t>
            </a:r>
            <a:r>
              <a:rPr lang="es-CO" i="1" dirty="0" smtClean="0"/>
              <a:t>los </a:t>
            </a:r>
            <a:r>
              <a:rPr lang="es-CO" i="1" dirty="0"/>
              <a:t>hijos de Israel han dejado tu alianza, han derribado tus altares, y han matado a cuchillo tus profetas; y yo solo he quedado, y me buscan para quitarme la </a:t>
            </a:r>
            <a:r>
              <a:rPr lang="es-CO" i="1" dirty="0" smtClean="0"/>
              <a:t>vida</a:t>
            </a:r>
            <a:r>
              <a:rPr lang="es-CO" dirty="0" smtClean="0"/>
              <a:t>”. </a:t>
            </a:r>
            <a:r>
              <a:rPr lang="es-CO" dirty="0" smtClean="0">
                <a:solidFill>
                  <a:srgbClr val="FF0000"/>
                </a:solidFill>
              </a:rPr>
              <a:t>(1 RE.19:14).</a:t>
            </a:r>
            <a:r>
              <a:rPr lang="es-CO" dirty="0" smtClean="0"/>
              <a:t> </a:t>
            </a:r>
          </a:p>
          <a:p>
            <a:endParaRPr lang="es-CO" dirty="0"/>
          </a:p>
          <a:p>
            <a:r>
              <a:rPr lang="es-CO" dirty="0" smtClean="0"/>
              <a:t>Y Dios le responde</a:t>
            </a:r>
            <a:r>
              <a:rPr lang="es-CO" dirty="0"/>
              <a:t>: “</a:t>
            </a:r>
            <a:r>
              <a:rPr lang="es-CO" i="1" dirty="0"/>
              <a:t>Y yo haré que queden en Israel siete mil; todas [las] rodillas que no se encorvaron a Baal, y todas [las] bocas que no lo besaron</a:t>
            </a:r>
            <a:r>
              <a:rPr lang="es-CO" dirty="0"/>
              <a:t>. </a:t>
            </a:r>
            <a:r>
              <a:rPr lang="es-CO" dirty="0" smtClean="0"/>
              <a:t> </a:t>
            </a:r>
            <a:r>
              <a:rPr lang="es-CO" dirty="0" smtClean="0">
                <a:solidFill>
                  <a:srgbClr val="FF0000"/>
                </a:solidFill>
              </a:rPr>
              <a:t>(Verso 19)</a:t>
            </a:r>
          </a:p>
          <a:p>
            <a:r>
              <a:rPr lang="es-CO" dirty="0" smtClean="0"/>
              <a:t>En medio de esa persecución quizá casa por casa, buscando a los fieles hijos de Dios, que no se postraban ante Baal, habían </a:t>
            </a:r>
            <a:r>
              <a:rPr lang="es-CO" u="sng" dirty="0" smtClean="0"/>
              <a:t>siete mil</a:t>
            </a:r>
            <a:r>
              <a:rPr lang="es-CO" dirty="0" smtClean="0"/>
              <a:t> que habían conservado la fe pura en el verdadero Dios, y en su Palabra. Ciertamente que era un numero reducido, teniendo </a:t>
            </a:r>
            <a:r>
              <a:rPr lang="es-CO" dirty="0"/>
              <a:t>en cuenta </a:t>
            </a:r>
            <a:r>
              <a:rPr lang="es-CO" dirty="0" smtClean="0"/>
              <a:t>que el </a:t>
            </a:r>
            <a:r>
              <a:rPr lang="es-CO" dirty="0"/>
              <a:t>quinto censo se hizo con los que volvieron de Babilonia, este censo se registra en el libro </a:t>
            </a:r>
            <a:r>
              <a:rPr lang="es-CO" dirty="0" smtClean="0"/>
              <a:t>de </a:t>
            </a:r>
            <a:r>
              <a:rPr lang="es-CO" dirty="0" smtClean="0">
                <a:solidFill>
                  <a:srgbClr val="FF0000"/>
                </a:solidFill>
              </a:rPr>
              <a:t>Nehemías </a:t>
            </a:r>
            <a:r>
              <a:rPr lang="es-CO" dirty="0">
                <a:solidFill>
                  <a:srgbClr val="FF0000"/>
                </a:solidFill>
              </a:rPr>
              <a:t>7: 6-69</a:t>
            </a:r>
            <a:r>
              <a:rPr lang="es-CO" dirty="0"/>
              <a:t>, el cual se realizo para fijar las herencias en la tierra </a:t>
            </a:r>
            <a:r>
              <a:rPr lang="es-CO" dirty="0" smtClean="0"/>
              <a:t>santa, este </a:t>
            </a:r>
            <a:r>
              <a:rPr lang="es-CO" dirty="0"/>
              <a:t>censo dio como resultado un numero en la población de </a:t>
            </a:r>
            <a:r>
              <a:rPr lang="es-CO" dirty="0">
                <a:solidFill>
                  <a:srgbClr val="FF0000"/>
                </a:solidFill>
              </a:rPr>
              <a:t>42.360</a:t>
            </a:r>
            <a:r>
              <a:rPr lang="es-CO" dirty="0" smtClean="0">
                <a:solidFill>
                  <a:srgbClr val="FF0000"/>
                </a:solidFill>
              </a:rPr>
              <a:t>. menos 7.000. = 35.360, apóstatas. </a:t>
            </a:r>
          </a:p>
          <a:p>
            <a:endParaRPr lang="es-CO" dirty="0">
              <a:solidFill>
                <a:srgbClr val="FF0000"/>
              </a:solidFill>
            </a:endParaRPr>
          </a:p>
          <a:p>
            <a:r>
              <a:rPr lang="es-CO" dirty="0" smtClean="0"/>
              <a:t>Estos 7.000 era el remanente fiel de Dios en ese tiempo de apostasía generalizada, en el llamado “pueblo de Dios”    </a:t>
            </a:r>
            <a:endParaRPr lang="es-CO" dirty="0"/>
          </a:p>
        </p:txBody>
      </p:sp>
    </p:spTree>
    <p:extLst>
      <p:ext uri="{BB962C8B-B14F-4D97-AF65-F5344CB8AC3E}">
        <p14:creationId xmlns:p14="http://schemas.microsoft.com/office/powerpoint/2010/main" val="29949358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3235" y="290946"/>
            <a:ext cx="11637819" cy="3283528"/>
          </a:xfrm>
        </p:spPr>
        <p:style>
          <a:lnRef idx="1">
            <a:schemeClr val="accent4"/>
          </a:lnRef>
          <a:fillRef idx="2">
            <a:schemeClr val="accent4"/>
          </a:fillRef>
          <a:effectRef idx="1">
            <a:schemeClr val="accent4"/>
          </a:effectRef>
          <a:fontRef idx="minor">
            <a:schemeClr val="dk1"/>
          </a:fontRef>
        </p:style>
        <p:txBody>
          <a:bodyPr>
            <a:normAutofit fontScale="92500"/>
          </a:bodyPr>
          <a:lstStyle/>
          <a:p>
            <a:r>
              <a:rPr lang="es-CO" dirty="0" smtClean="0"/>
              <a:t>Ahora, Querido </a:t>
            </a:r>
            <a:r>
              <a:rPr lang="es-CO" dirty="0" smtClean="0"/>
              <a:t>hermano, y hermana, </a:t>
            </a:r>
            <a:r>
              <a:rPr lang="es-CO" dirty="0" err="1" smtClean="0"/>
              <a:t>recuerdemos</a:t>
            </a:r>
            <a:r>
              <a:rPr lang="es-CO" dirty="0" smtClean="0"/>
              <a:t> </a:t>
            </a:r>
            <a:r>
              <a:rPr lang="es-CO" dirty="0" smtClean="0"/>
              <a:t>las palabras del profeta Isaías, que menciona Pablo en </a:t>
            </a:r>
            <a:r>
              <a:rPr lang="es-CO" dirty="0" smtClean="0">
                <a:solidFill>
                  <a:srgbClr val="FF0000"/>
                </a:solidFill>
              </a:rPr>
              <a:t>Ro.9:27: </a:t>
            </a:r>
            <a:r>
              <a:rPr lang="es-CO" dirty="0" smtClean="0"/>
              <a:t>“</a:t>
            </a:r>
            <a:r>
              <a:rPr lang="es-CO" b="1" i="1" dirty="0" smtClean="0"/>
              <a:t>Si fuere el número de los hijos de Israel como la arena del mar, tan solo el remanente será salvo</a:t>
            </a:r>
            <a:r>
              <a:rPr lang="es-CO" dirty="0" smtClean="0"/>
              <a:t>”  </a:t>
            </a:r>
          </a:p>
          <a:p>
            <a:pPr marL="457200" lvl="1" indent="0">
              <a:buNone/>
            </a:pPr>
            <a:r>
              <a:rPr lang="es-CO" sz="2800" dirty="0" smtClean="0"/>
              <a:t>Por tanto, tu hermano y hermana, que formas parte de ese registro numeroso </a:t>
            </a:r>
            <a:r>
              <a:rPr lang="es-CO" sz="2800" dirty="0" smtClean="0"/>
              <a:t>de miembros de iglesia que </a:t>
            </a:r>
            <a:r>
              <a:rPr lang="es-CO" sz="2800" dirty="0" smtClean="0"/>
              <a:t>figura en los Libros de la iglesia mundial, de 20 millones de </a:t>
            </a:r>
            <a:r>
              <a:rPr lang="es-CO" sz="2800" dirty="0" smtClean="0"/>
              <a:t>personas</a:t>
            </a:r>
            <a:r>
              <a:rPr lang="es-CO" sz="2800" dirty="0" smtClean="0"/>
              <a:t>, </a:t>
            </a:r>
            <a:r>
              <a:rPr lang="es-CO" sz="2800" dirty="0" smtClean="0"/>
              <a:t>no te conformes con eso, porque eso no te garantiza la salvación.</a:t>
            </a:r>
          </a:p>
          <a:p>
            <a:pPr marL="457200" lvl="1" indent="0">
              <a:buNone/>
            </a:pPr>
            <a:r>
              <a:rPr lang="es-CO" sz="2800" dirty="0" smtClean="0"/>
              <a:t>Si tu quieres pertenecer al remanente de Dios, -la verdadera iglesia-, despierta y consagra tu vida a Dios plenamente, de lo contrario te perderás, para siempre. </a:t>
            </a:r>
            <a:endParaRPr lang="es-CO" sz="2800" dirty="0"/>
          </a:p>
        </p:txBody>
      </p:sp>
      <p:pic>
        <p:nvPicPr>
          <p:cNvPr id="5" name="Imagen 4"/>
          <p:cNvPicPr>
            <a:picLocks noChangeAspect="1"/>
          </p:cNvPicPr>
          <p:nvPr/>
        </p:nvPicPr>
        <p:blipFill>
          <a:blip r:embed="rId2"/>
          <a:stretch>
            <a:fillRect/>
          </a:stretch>
        </p:blipFill>
        <p:spPr>
          <a:xfrm>
            <a:off x="3633137" y="3976256"/>
            <a:ext cx="3460390" cy="2687780"/>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3"/>
          <a:stretch>
            <a:fillRect/>
          </a:stretch>
        </p:blipFill>
        <p:spPr>
          <a:xfrm>
            <a:off x="7335548" y="3976255"/>
            <a:ext cx="4565505" cy="2687781"/>
          </a:xfrm>
          <a:prstGeom prst="rect">
            <a:avLst/>
          </a:prstGeom>
          <a:scene3d>
            <a:camera prst="orthographicFront"/>
            <a:lightRig rig="threePt" dir="t"/>
          </a:scene3d>
          <a:sp3d>
            <a:bevelT w="165100" prst="coolSlant"/>
          </a:sp3d>
        </p:spPr>
      </p:pic>
      <p:pic>
        <p:nvPicPr>
          <p:cNvPr id="9" name="Imagen 8"/>
          <p:cNvPicPr>
            <a:picLocks noChangeAspect="1"/>
          </p:cNvPicPr>
          <p:nvPr/>
        </p:nvPicPr>
        <p:blipFill>
          <a:blip r:embed="rId4"/>
          <a:stretch>
            <a:fillRect/>
          </a:stretch>
        </p:blipFill>
        <p:spPr>
          <a:xfrm>
            <a:off x="263234" y="3976255"/>
            <a:ext cx="3186547" cy="2687781"/>
          </a:xfrm>
          <a:prstGeom prst="rect">
            <a:avLst/>
          </a:prstGeom>
          <a:scene3d>
            <a:camera prst="orthographicFront"/>
            <a:lightRig rig="threePt" dir="t"/>
          </a:scene3d>
          <a:sp3d>
            <a:bevelT w="165100" prst="coolSlant"/>
          </a:sp3d>
        </p:spPr>
      </p:pic>
      <p:sp>
        <p:nvSpPr>
          <p:cNvPr id="10" name="Rectángulo 9"/>
          <p:cNvSpPr/>
          <p:nvPr/>
        </p:nvSpPr>
        <p:spPr>
          <a:xfrm>
            <a:off x="908498" y="5196319"/>
            <a:ext cx="1896018" cy="707886"/>
          </a:xfrm>
          <a:prstGeom prst="rect">
            <a:avLst/>
          </a:prstGeom>
        </p:spPr>
        <p:txBody>
          <a:bodyPr wrap="square">
            <a:spAutoFit/>
          </a:bodyPr>
          <a:lstStyle/>
          <a:p>
            <a:pPr algn="ctr"/>
            <a:r>
              <a:rPr lang="es-CO" sz="2000" b="1" dirty="0" smtClean="0"/>
              <a:t>Por sus frutos los </a:t>
            </a:r>
            <a:r>
              <a:rPr lang="es-CO" sz="2000" b="1" dirty="0" err="1" smtClean="0"/>
              <a:t>conocereis</a:t>
            </a:r>
            <a:endParaRPr lang="es-CO" sz="2000" b="1" dirty="0"/>
          </a:p>
        </p:txBody>
      </p:sp>
    </p:spTree>
    <p:extLst>
      <p:ext uri="{BB962C8B-B14F-4D97-AF65-F5344CB8AC3E}">
        <p14:creationId xmlns:p14="http://schemas.microsoft.com/office/powerpoint/2010/main" val="6237710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207819" y="180108"/>
            <a:ext cx="6871854" cy="6677892"/>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pic>
      <p:sp>
        <p:nvSpPr>
          <p:cNvPr id="11" name="Rectángulo 10"/>
          <p:cNvSpPr/>
          <p:nvPr/>
        </p:nvSpPr>
        <p:spPr>
          <a:xfrm>
            <a:off x="6954982" y="-27710"/>
            <a:ext cx="4946072" cy="7048083"/>
          </a:xfrm>
          <a:prstGeom prst="rect">
            <a:avLst/>
          </a:prstGeom>
        </p:spPr>
        <p:txBody>
          <a:bodyPr wrap="square">
            <a:spAutoFit/>
          </a:bodyPr>
          <a:lstStyle/>
          <a:p>
            <a:pPr algn="ctr"/>
            <a:r>
              <a:rPr lang="es-CO" sz="2400" b="1" dirty="0" smtClean="0"/>
              <a:t>Iguales de estatura, ambos leen la Biblia, visten iguales. </a:t>
            </a:r>
          </a:p>
          <a:p>
            <a:pPr algn="ctr"/>
            <a:r>
              <a:rPr lang="es-CO" sz="2400" b="1" dirty="0" smtClean="0"/>
              <a:t>¿Cuál es la diferencia?</a:t>
            </a:r>
          </a:p>
          <a:p>
            <a:pPr algn="ctr"/>
            <a:r>
              <a:rPr lang="es-CO" sz="2000" dirty="0" smtClean="0">
                <a:solidFill>
                  <a:srgbClr val="FF0000"/>
                </a:solidFill>
              </a:rPr>
              <a:t>Mat 7:16-21</a:t>
            </a:r>
          </a:p>
          <a:p>
            <a:pPr algn="ctr"/>
            <a:r>
              <a:rPr lang="es-CO" sz="2400" dirty="0" smtClean="0"/>
              <a:t>Por sus frutos los conoceréis. ¿Se cogen uvas de los espinos, o higos de los abrojos? 17 De esta manera, todo buen árbol lleva buenos frutos; mas el árbol podrido lleva malos frutos. 18 No puede el buen árbol llevar malos frutos, ni el árbol podrido llevar frutos buenos. 19 Todo árbol que no lleva buen fruto, se corta y se echa en el fuego. 20 Así que, por sus frutos los conoceréis. 21 No todo el que me dice: Señor, Señor, entrará en el Reino de los cielos, sino el que hiciere la voluntad de mi Padre que está en los cielos.</a:t>
            </a:r>
            <a:endParaRPr lang="es-CO" sz="2400" dirty="0"/>
          </a:p>
        </p:txBody>
      </p:sp>
    </p:spTree>
    <p:extLst>
      <p:ext uri="{BB962C8B-B14F-4D97-AF65-F5344CB8AC3E}">
        <p14:creationId xmlns:p14="http://schemas.microsoft.com/office/powerpoint/2010/main" val="2505392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18655" y="110837"/>
            <a:ext cx="11416145" cy="1690254"/>
          </a:xfrm>
        </p:spPr>
        <p:txBody>
          <a:bodyPr>
            <a:normAutofit fontScale="90000"/>
          </a:bodyPr>
          <a:lstStyle/>
          <a:p>
            <a:pPr algn="ctr"/>
            <a:r>
              <a:rPr lang="es-CO" dirty="0" smtClean="0"/>
              <a:t>Este es el momento decisivo de tu vida, reconcíliate con Dios, y entrégale hoy tu vida. Mañana puede ser tarde</a:t>
            </a:r>
            <a:r>
              <a:rPr lang="es-CO" dirty="0" smtClean="0"/>
              <a:t>. Mira el ejemplo del diluvio.   </a:t>
            </a:r>
            <a:endParaRPr lang="es-CO" dirty="0"/>
          </a:p>
        </p:txBody>
      </p:sp>
      <p:pic>
        <p:nvPicPr>
          <p:cNvPr id="4" name="Imagen 3"/>
          <p:cNvPicPr>
            <a:picLocks noChangeAspect="1"/>
          </p:cNvPicPr>
          <p:nvPr/>
        </p:nvPicPr>
        <p:blipFill>
          <a:blip r:embed="rId2"/>
          <a:stretch>
            <a:fillRect/>
          </a:stretch>
        </p:blipFill>
        <p:spPr>
          <a:xfrm>
            <a:off x="221674" y="1948354"/>
            <a:ext cx="5126182" cy="4873180"/>
          </a:xfrm>
          <a:prstGeom prst="rect">
            <a:avLst/>
          </a:prstGeom>
        </p:spPr>
      </p:pic>
      <p:pic>
        <p:nvPicPr>
          <p:cNvPr id="5" name="Imagen 4"/>
          <p:cNvPicPr>
            <a:picLocks noChangeAspect="1"/>
          </p:cNvPicPr>
          <p:nvPr/>
        </p:nvPicPr>
        <p:blipFill>
          <a:blip r:embed="rId3"/>
          <a:stretch>
            <a:fillRect/>
          </a:stretch>
        </p:blipFill>
        <p:spPr>
          <a:xfrm>
            <a:off x="5500255" y="1948354"/>
            <a:ext cx="6054436" cy="3094701"/>
          </a:xfrm>
          <a:prstGeom prst="rect">
            <a:avLst/>
          </a:prstGeom>
        </p:spPr>
      </p:pic>
      <p:sp>
        <p:nvSpPr>
          <p:cNvPr id="6" name="Rectángulo 5"/>
          <p:cNvSpPr/>
          <p:nvPr/>
        </p:nvSpPr>
        <p:spPr>
          <a:xfrm>
            <a:off x="5500255" y="5190318"/>
            <a:ext cx="6054436" cy="1631216"/>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000" b="1" dirty="0" smtClean="0"/>
              <a:t>En el año 96 d.C. Juan en la isla de Patmos, fue transportado en visión al momento preciso de la 2VC, cuando vendrá por su remanente. Y si tu no formas parte de él, te vas a perder, cosa que Dios no quiere ni yo tampoco. </a:t>
            </a:r>
            <a:r>
              <a:rPr lang="es-CO" sz="2000" b="1" u="sng" dirty="0" smtClean="0"/>
              <a:t>Ver Juan 14:1-3</a:t>
            </a:r>
            <a:r>
              <a:rPr lang="es-CO" sz="2000" b="1" u="sng" dirty="0" smtClean="0"/>
              <a:t>. Ap.21:1,2…..</a:t>
            </a:r>
            <a:endParaRPr lang="es-CO" sz="2400" b="1" u="sng" dirty="0"/>
          </a:p>
        </p:txBody>
      </p:sp>
    </p:spTree>
    <p:extLst>
      <p:ext uri="{BB962C8B-B14F-4D97-AF65-F5344CB8AC3E}">
        <p14:creationId xmlns:p14="http://schemas.microsoft.com/office/powerpoint/2010/main" val="3314196734"/>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975</TotalTime>
  <Words>2273</Words>
  <Application>Microsoft Office PowerPoint</Application>
  <PresentationFormat>Panorámica</PresentationFormat>
  <Paragraphs>74</Paragraphs>
  <Slides>16</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16</vt:i4>
      </vt:variant>
    </vt:vector>
  </HeadingPairs>
  <TitlesOfParts>
    <vt:vector size="21" baseType="lpstr">
      <vt:lpstr>Algerian</vt:lpstr>
      <vt:lpstr>Arial</vt:lpstr>
      <vt:lpstr>Calibri</vt:lpstr>
      <vt:lpstr>Calibri Light</vt:lpstr>
      <vt:lpstr>Tema de Office</vt:lpstr>
      <vt:lpstr>¿Qué es la Iglesia?  Una persona, un lugar o una congregación </vt:lpstr>
      <vt:lpstr>IGLESIA (gr. Ekklesia, -congregación- del verbo ek kaleemicro;, llamar fuera de).</vt:lpstr>
      <vt:lpstr>Presentación de PowerPoint</vt:lpstr>
      <vt:lpstr>Así pues “Iglesia”</vt:lpstr>
      <vt:lpstr>Presentación de PowerPoint</vt:lpstr>
      <vt:lpstr>Presentación de PowerPoint</vt:lpstr>
      <vt:lpstr>¿Por qué se ha retirado el Espíritu Santo de la iglesia?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Este es el momento decisivo de tu vida, reconcíliate con Dios, y entrégale hoy tu vida. Mañana puede ser tarde. Mira el ejemplo del diluvio.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¿Qué es la Iglesia?  Una persona, un lugar o una congregación </dc:title>
  <dc:creator>Usuario de Windows</dc:creator>
  <cp:lastModifiedBy>Usuario de Windows</cp:lastModifiedBy>
  <cp:revision>56</cp:revision>
  <dcterms:created xsi:type="dcterms:W3CDTF">2018-07-13T09:36:20Z</dcterms:created>
  <dcterms:modified xsi:type="dcterms:W3CDTF">2018-07-14T15:38:47Z</dcterms:modified>
</cp:coreProperties>
</file>